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9" r:id="rId8"/>
    <p:sldId id="274" r:id="rId9"/>
    <p:sldId id="264" r:id="rId10"/>
    <p:sldId id="265" r:id="rId11"/>
    <p:sldId id="270" r:id="rId12"/>
    <p:sldId id="271" r:id="rId13"/>
    <p:sldId id="275" r:id="rId14"/>
    <p:sldId id="266" r:id="rId15"/>
    <p:sldId id="267" r:id="rId16"/>
    <p:sldId id="272" r:id="rId17"/>
    <p:sldId id="273" r:id="rId18"/>
    <p:sldId id="268" r:id="rId19"/>
    <p:sldId id="262" r:id="rId20"/>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1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3/4/2026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3/4/2026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3/4/2026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3/4/2026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3/4/2026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3/4/2026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3/4/2026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3/4/2026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3/4/2026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3/4/2026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3/4/2026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3/4/2026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593968" y="914400"/>
            <a:ext cx="5502032" cy="707886"/>
          </a:xfrm>
          <a:prstGeom prst="rect">
            <a:avLst/>
          </a:prstGeom>
          <a:noFill/>
        </p:spPr>
        <p:txBody>
          <a:bodyPr wrap="square" rtlCol="0">
            <a:spAutoFit/>
          </a:bodyPr>
          <a:lstStyle/>
          <a:p>
            <a:pPr algn="ctr"/>
            <a:r>
              <a:rPr lang="es-DO" sz="4000">
                <a:solidFill>
                  <a:schemeClr val="accent6"/>
                </a:solidFill>
              </a:rPr>
              <a:t>CONOCIENDO A DIOS</a:t>
            </a:r>
            <a:endParaRPr lang="es-DO" sz="4000" dirty="0">
              <a:solidFill>
                <a:schemeClr val="accent6"/>
              </a:solidFill>
            </a:endParaRP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2862322"/>
          </a:xfrm>
          <a:prstGeom prst="rect">
            <a:avLst/>
          </a:prstGeom>
          <a:noFill/>
        </p:spPr>
        <p:txBody>
          <a:bodyPr wrap="square" rtlCol="0">
            <a:spAutoFit/>
          </a:bodyPr>
          <a:lstStyle/>
          <a:p>
            <a:r>
              <a:rPr lang="es-ES" sz="3600">
                <a:solidFill>
                  <a:schemeClr val="bg1"/>
                </a:solidFill>
                <a:latin typeface="Bahnschrift SemiCondensed" panose="020B0502040204020203" pitchFamily="34" charset="0"/>
              </a:rPr>
              <a:t>«Y esta es la vida eterna, que te conozcan a ti, el único Dios verdadero, y a Jesucristo, a quien tú has enviado» (Juan 17: 3)</a:t>
            </a:r>
            <a:endParaRPr lang="es-DO" sz="36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11 de abril 2026</a:t>
            </a:r>
            <a:endParaRPr lang="es-DO" dirty="0">
              <a:solidFill>
                <a:schemeClr val="accent2">
                  <a:lumMod val="75000"/>
                </a:schemeClr>
              </a:solidFill>
            </a:endParaRP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151727"/>
            <a:ext cx="2813538" cy="2554545"/>
          </a:xfrm>
          <a:prstGeom prst="rect">
            <a:avLst/>
          </a:prstGeom>
          <a:noFill/>
        </p:spPr>
        <p:txBody>
          <a:bodyPr wrap="square" rtlCol="0">
            <a:spAutoFit/>
          </a:bodyPr>
          <a:lstStyle/>
          <a:p>
            <a:pPr algn="ctr"/>
            <a:r>
              <a:rPr lang="es-ES" sz="3200" dirty="0">
                <a:latin typeface="Bahnschrift SemiCondensed" panose="020B0502040204020203" pitchFamily="34" charset="0"/>
              </a:rPr>
              <a:t>¿Cómo revelan los nombres </a:t>
            </a:r>
            <a:r>
              <a:rPr lang="es-ES" sz="3200" dirty="0" err="1">
                <a:latin typeface="Bahnschrift SemiCondensed" panose="020B0502040204020203" pitchFamily="34" charset="0"/>
              </a:rPr>
              <a:t>Elohim</a:t>
            </a:r>
            <a:r>
              <a:rPr lang="es-ES" sz="3200" dirty="0">
                <a:latin typeface="Bahnschrift SemiCondensed" panose="020B0502040204020203" pitchFamily="34" charset="0"/>
              </a:rPr>
              <a:t> y </a:t>
            </a:r>
          </a:p>
          <a:p>
            <a:pPr algn="ctr"/>
            <a:r>
              <a:rPr lang="es-ES" sz="3200" dirty="0" err="1">
                <a:latin typeface="Bahnschrift SemiCondensed" panose="020B0502040204020203" pitchFamily="34" charset="0"/>
              </a:rPr>
              <a:t>Yahweh</a:t>
            </a:r>
            <a:r>
              <a:rPr lang="es-ES" sz="3200" dirty="0">
                <a:latin typeface="Bahnschrift SemiCondensed" panose="020B0502040204020203" pitchFamily="34" charset="0"/>
              </a:rPr>
              <a:t> quién es Dios?</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046988"/>
          </a:xfrm>
          <a:prstGeom prst="rect">
            <a:avLst/>
          </a:prstGeom>
          <a:noFill/>
        </p:spPr>
        <p:txBody>
          <a:bodyPr wrap="square" rtlCol="0">
            <a:spAutoFit/>
          </a:bodyPr>
          <a:lstStyle/>
          <a:p>
            <a:pPr algn="ctr"/>
            <a:r>
              <a:rPr lang="es-ES" sz="2400" dirty="0">
                <a:solidFill>
                  <a:schemeClr val="bg1"/>
                </a:solidFill>
                <a:latin typeface="Bahnschrift SemiCondensed" panose="020B0502040204020203" pitchFamily="34" charset="0"/>
              </a:rPr>
              <a:t>Muestran</a:t>
            </a:r>
          </a:p>
          <a:p>
            <a:pPr algn="ctr"/>
            <a:r>
              <a:rPr lang="es-ES" sz="2400" dirty="0">
                <a:solidFill>
                  <a:schemeClr val="bg1"/>
                </a:solidFill>
                <a:latin typeface="Bahnschrift SemiCondensed" panose="020B0502040204020203" pitchFamily="34" charset="0"/>
              </a:rPr>
              <a:t> que él es tanto el Creador trascendente </a:t>
            </a:r>
          </a:p>
          <a:p>
            <a:pPr algn="ctr"/>
            <a:r>
              <a:rPr lang="es-ES" sz="2400" dirty="0">
                <a:solidFill>
                  <a:schemeClr val="bg1"/>
                </a:solidFill>
                <a:latin typeface="Bahnschrift SemiCondensed" panose="020B0502040204020203" pitchFamily="34" charset="0"/>
              </a:rPr>
              <a:t>y todopoderoso (</a:t>
            </a:r>
            <a:r>
              <a:rPr lang="es-ES" sz="2400" dirty="0" err="1">
                <a:solidFill>
                  <a:schemeClr val="bg1"/>
                </a:solidFill>
                <a:latin typeface="Bahnschrift SemiCondensed" panose="020B0502040204020203" pitchFamily="34" charset="0"/>
              </a:rPr>
              <a:t>Elohim</a:t>
            </a:r>
            <a:r>
              <a:rPr lang="es-ES" sz="2400" dirty="0">
                <a:solidFill>
                  <a:schemeClr val="bg1"/>
                </a:solidFill>
                <a:latin typeface="Bahnschrift SemiCondensed" panose="020B0502040204020203" pitchFamily="34" charset="0"/>
              </a:rPr>
              <a:t>) como el Dios personal (</a:t>
            </a:r>
            <a:r>
              <a:rPr lang="es-ES" sz="2400" dirty="0" err="1">
                <a:solidFill>
                  <a:schemeClr val="bg1"/>
                </a:solidFill>
                <a:latin typeface="Bahnschrift SemiCondensed" panose="020B0502040204020203" pitchFamily="34" charset="0"/>
              </a:rPr>
              <a:t>Yahweh</a:t>
            </a:r>
            <a:r>
              <a:rPr lang="es-ES" sz="2400" dirty="0">
                <a:solidFill>
                  <a:schemeClr val="bg1"/>
                </a:solidFill>
                <a:latin typeface="Bahnschrift SemiCondensed" panose="020B0502040204020203" pitchFamily="34" charset="0"/>
              </a:rPr>
              <a:t>) que busca una relación íntima y amorosa</a:t>
            </a:r>
          </a:p>
          <a:p>
            <a:pPr algn="ctr"/>
            <a:r>
              <a:rPr lang="es-ES" sz="2400" dirty="0">
                <a:solidFill>
                  <a:schemeClr val="bg1"/>
                </a:solidFill>
                <a:latin typeface="Bahnschrift SemiCondensed" panose="020B0502040204020203" pitchFamily="34" charset="0"/>
              </a:rPr>
              <a:t> con su pueblo.</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811798"/>
            <a:ext cx="8732520" cy="3416320"/>
          </a:xfrm>
          <a:prstGeom prst="rect">
            <a:avLst/>
          </a:prstGeom>
          <a:noFill/>
        </p:spPr>
        <p:txBody>
          <a:bodyPr wrap="square" rtlCol="0">
            <a:spAutoFit/>
          </a:bodyPr>
          <a:lstStyle/>
          <a:p>
            <a:r>
              <a:rPr lang="es-ES" sz="7200" dirty="0">
                <a:solidFill>
                  <a:schemeClr val="bg1"/>
                </a:solidFill>
                <a:latin typeface="Bahnschrift SemiCondensed" panose="020B0502040204020203" pitchFamily="34" charset="0"/>
              </a:rPr>
              <a:t>1 En el principio </a:t>
            </a:r>
            <a:r>
              <a:rPr lang="es-ES" sz="7200" dirty="0">
                <a:solidFill>
                  <a:schemeClr val="accent2"/>
                </a:solidFill>
                <a:latin typeface="Bahnschrift SemiCondensed" panose="020B0502040204020203" pitchFamily="34" charset="0"/>
              </a:rPr>
              <a:t>creó Dios</a:t>
            </a:r>
            <a:r>
              <a:rPr lang="es-ES" sz="7200" dirty="0">
                <a:solidFill>
                  <a:schemeClr val="bg1"/>
                </a:solidFill>
                <a:latin typeface="Bahnschrift SemiCondensed" panose="020B0502040204020203" pitchFamily="34" charset="0"/>
              </a:rPr>
              <a:t> los cielos y la tierra.</a:t>
            </a:r>
            <a:endParaRPr lang="es-DO" sz="7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Gen 1: 1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3257C-C517-06F3-6D73-487C1F0296F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DC84AE4-A04C-806A-DCDC-E01237C83E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828F200-047F-45D3-BDF2-6813E77ED145}"/>
              </a:ext>
            </a:extLst>
          </p:cNvPr>
          <p:cNvSpPr txBox="1"/>
          <p:nvPr/>
        </p:nvSpPr>
        <p:spPr>
          <a:xfrm>
            <a:off x="3268980" y="171450"/>
            <a:ext cx="8732520" cy="6186309"/>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7 Entonces </a:t>
            </a:r>
            <a:r>
              <a:rPr lang="es-ES" sz="6600" dirty="0">
                <a:solidFill>
                  <a:schemeClr val="accent2"/>
                </a:solidFill>
                <a:latin typeface="Bahnschrift SemiCondensed" panose="020B0502040204020203" pitchFamily="34" charset="0"/>
              </a:rPr>
              <a:t>Jehová Dios formó </a:t>
            </a:r>
            <a:r>
              <a:rPr lang="es-ES" sz="6600" dirty="0">
                <a:solidFill>
                  <a:schemeClr val="bg1"/>
                </a:solidFill>
                <a:latin typeface="Bahnschrift SemiCondensed" panose="020B0502040204020203" pitchFamily="34" charset="0"/>
              </a:rPr>
              <a:t>al hombre del polvo de la tierra, y sopló en su nariz aliento de vida, y fue el hombre un ser viviente.</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AB22A6-5FBE-5082-CD1F-D0BD0A414B38}"/>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Gen 2: 7 </a:t>
            </a:r>
            <a:endParaRPr lang="es-DO" dirty="0">
              <a:solidFill>
                <a:schemeClr val="bg1"/>
              </a:solidFill>
            </a:endParaRPr>
          </a:p>
        </p:txBody>
      </p:sp>
    </p:spTree>
    <p:extLst>
      <p:ext uri="{BB962C8B-B14F-4D97-AF65-F5344CB8AC3E}">
        <p14:creationId xmlns:p14="http://schemas.microsoft.com/office/powerpoint/2010/main" val="2376004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B9905-02D2-1CC1-1915-1F67FEF024E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ADE4BE07-3565-86B8-F400-F40B6A7758F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BC4B9A03-E689-2340-25B6-95AD7F01E083}"/>
              </a:ext>
            </a:extLst>
          </p:cNvPr>
          <p:cNvSpPr txBox="1"/>
          <p:nvPr/>
        </p:nvSpPr>
        <p:spPr>
          <a:xfrm>
            <a:off x="3268980" y="171450"/>
            <a:ext cx="8732520"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16 Y nosotros hemos conocido y creído </a:t>
            </a:r>
            <a:r>
              <a:rPr lang="es-ES" sz="5400" dirty="0">
                <a:solidFill>
                  <a:schemeClr val="accent2"/>
                </a:solidFill>
                <a:latin typeface="Bahnschrift SemiCondensed" panose="020B0502040204020203" pitchFamily="34" charset="0"/>
              </a:rPr>
              <a:t>el amor que Dios tiene para con nosotros</a:t>
            </a:r>
            <a:r>
              <a:rPr lang="es-ES" sz="5400" dirty="0">
                <a:solidFill>
                  <a:schemeClr val="bg1"/>
                </a:solidFill>
                <a:latin typeface="Bahnschrift SemiCondensed" panose="020B0502040204020203" pitchFamily="34" charset="0"/>
              </a:rPr>
              <a:t>. Dios es amor; y el que permanece en amor, permanece en Dios, y Dios en él.</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0DE82F4F-B1B8-CE66-B5BB-E76C2AC70AA8}"/>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1 Juan 4:16 </a:t>
            </a:r>
            <a:endParaRPr lang="es-DO" dirty="0">
              <a:solidFill>
                <a:schemeClr val="bg1"/>
              </a:solidFill>
            </a:endParaRPr>
          </a:p>
        </p:txBody>
      </p:sp>
    </p:spTree>
    <p:extLst>
      <p:ext uri="{BB962C8B-B14F-4D97-AF65-F5344CB8AC3E}">
        <p14:creationId xmlns:p14="http://schemas.microsoft.com/office/powerpoint/2010/main" val="215211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6186309"/>
          </a:xfrm>
          <a:prstGeom prst="rect">
            <a:avLst/>
          </a:prstGeom>
          <a:noFill/>
        </p:spPr>
        <p:txBody>
          <a:bodyPr wrap="square" rtlCol="0">
            <a:spAutoFit/>
          </a:bodyPr>
          <a:lstStyle/>
          <a:p>
            <a:pPr algn="ctr"/>
            <a:r>
              <a:rPr lang="es-ES" sz="3600" dirty="0">
                <a:solidFill>
                  <a:schemeClr val="bg1"/>
                </a:solidFill>
              </a:rPr>
              <a:t>En virtud de su amor magnánimo, radical y altruista, Dios envió a su Hijo a la Tierra para que pudiéramos decidir libremente responder a ese amor, revelado en la muerte sustitutiva de Jesús en nuestro favor. Jesús no solo resolvió la separación que el pecado había provocado entre nosotros y Dios (Isa. 59: 1, 2), sino también vivió para revelar con su ejemplo el perfecto amor de Dios (Juan 14: 9; Heb. 1: 3) y su amor por nosotros. </a:t>
            </a:r>
            <a:endParaRPr lang="es-DO" sz="36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martes.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¿Cuál es la mayor</a:t>
            </a:r>
          </a:p>
          <a:p>
            <a:pPr algn="ctr"/>
            <a:r>
              <a:rPr lang="es-ES" sz="3600">
                <a:latin typeface="Bahnschrift SemiCondensed" panose="020B0502040204020203" pitchFamily="34" charset="0"/>
              </a:rPr>
              <a:t> revelación del </a:t>
            </a:r>
          </a:p>
          <a:p>
            <a:pPr algn="ctr"/>
            <a:r>
              <a:rPr lang="es-ES" sz="3600">
                <a:latin typeface="Bahnschrift SemiCondensed" panose="020B0502040204020203" pitchFamily="34" charset="0"/>
              </a:rPr>
              <a:t>carácter del Padre?</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323987"/>
          </a:xfrm>
          <a:prstGeom prst="rect">
            <a:avLst/>
          </a:prstGeom>
          <a:noFill/>
        </p:spPr>
        <p:txBody>
          <a:bodyPr wrap="square" rtlCol="0">
            <a:spAutoFit/>
          </a:bodyPr>
          <a:lstStyle/>
          <a:p>
            <a:pPr algn="ctr"/>
            <a:r>
              <a:rPr lang="es-ES" sz="3000" dirty="0">
                <a:solidFill>
                  <a:schemeClr val="bg1"/>
                </a:solidFill>
                <a:latin typeface="Bahnschrift SemiCondensed" panose="020B0502040204020203" pitchFamily="34" charset="0"/>
              </a:rPr>
              <a:t>La vida y el sacrificio</a:t>
            </a:r>
          </a:p>
          <a:p>
            <a:pPr algn="ctr"/>
            <a:r>
              <a:rPr lang="es-ES" sz="3000" dirty="0">
                <a:solidFill>
                  <a:schemeClr val="bg1"/>
                </a:solidFill>
                <a:latin typeface="Bahnschrift SemiCondensed" panose="020B0502040204020203" pitchFamily="34" charset="0"/>
              </a:rPr>
              <a:t> de Jesucristo, quien es Emanuel, «Dios con nosotros», salvador, mesías, y la imagen viva del amor del Padre.</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171450"/>
            <a:ext cx="8732520" cy="655564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9 Jesús le dijo: ¿Tanto tiempo hace que estoy con vosotros, y </a:t>
            </a:r>
            <a:r>
              <a:rPr lang="es-ES" sz="6000" dirty="0">
                <a:solidFill>
                  <a:schemeClr val="accent2"/>
                </a:solidFill>
                <a:latin typeface="Bahnschrift SemiCondensed" panose="020B0502040204020203" pitchFamily="34" charset="0"/>
              </a:rPr>
              <a:t>no me has conocido</a:t>
            </a:r>
            <a:r>
              <a:rPr lang="es-ES" sz="6000" dirty="0">
                <a:solidFill>
                  <a:schemeClr val="bg1"/>
                </a:solidFill>
                <a:latin typeface="Bahnschrift SemiCondensed" panose="020B0502040204020203" pitchFamily="34" charset="0"/>
              </a:rPr>
              <a:t>, Felipe? </a:t>
            </a:r>
            <a:r>
              <a:rPr lang="es-ES" sz="6000" dirty="0">
                <a:solidFill>
                  <a:schemeClr val="accent2"/>
                </a:solidFill>
                <a:latin typeface="Bahnschrift SemiCondensed" panose="020B0502040204020203" pitchFamily="34" charset="0"/>
              </a:rPr>
              <a:t>El que me ha visto a mí, ha visto al Padre</a:t>
            </a:r>
            <a:r>
              <a:rPr lang="es-ES" sz="6000" dirty="0">
                <a:solidFill>
                  <a:schemeClr val="bg1"/>
                </a:solidFill>
                <a:latin typeface="Bahnschrift SemiCondensed" panose="020B0502040204020203" pitchFamily="34" charset="0"/>
              </a:rPr>
              <a:t>; ¿cómo, pues, dices tú: Muéstranos el Padre?</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Juan 14: 9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E6618-A625-3B7F-82C0-9A6A54CF801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0C99605-7A69-A414-7286-53EA1739086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215E5E7-C431-1103-AFDA-5BC2D7239A6A}"/>
              </a:ext>
            </a:extLst>
          </p:cNvPr>
          <p:cNvSpPr txBox="1"/>
          <p:nvPr/>
        </p:nvSpPr>
        <p:spPr>
          <a:xfrm>
            <a:off x="3268980" y="171450"/>
            <a:ext cx="8732520" cy="6247864"/>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21 Dará a luz un hijo y le pondrás por nombre </a:t>
            </a:r>
            <a:r>
              <a:rPr lang="es-ES" sz="4000" dirty="0">
                <a:solidFill>
                  <a:schemeClr val="accent2"/>
                </a:solidFill>
                <a:latin typeface="Bahnschrift SemiCondensed" panose="020B0502040204020203" pitchFamily="34" charset="0"/>
              </a:rPr>
              <a:t>Jesús</a:t>
            </a:r>
            <a:r>
              <a:rPr lang="es-ES" sz="4000" dirty="0">
                <a:solidFill>
                  <a:schemeClr val="bg1"/>
                </a:solidFill>
                <a:latin typeface="Bahnschrift SemiCondensed" panose="020B0502040204020203" pitchFamily="34" charset="0"/>
              </a:rPr>
              <a:t>,[Jesús es la forma griega del nombre hebreo Josué, que significa </a:t>
            </a:r>
            <a:r>
              <a:rPr lang="es-ES" sz="4000" dirty="0">
                <a:solidFill>
                  <a:schemeClr val="accent2"/>
                </a:solidFill>
                <a:latin typeface="Bahnschrift SemiCondensed" panose="020B0502040204020203" pitchFamily="34" charset="0"/>
              </a:rPr>
              <a:t>el Señor salva</a:t>
            </a:r>
            <a:r>
              <a:rPr lang="es-ES" sz="4000" dirty="0">
                <a:solidFill>
                  <a:schemeClr val="bg1"/>
                </a:solidFill>
                <a:latin typeface="Bahnschrift SemiCondensed" panose="020B0502040204020203" pitchFamily="34" charset="0"/>
              </a:rPr>
              <a:t>.] porque </a:t>
            </a:r>
            <a:r>
              <a:rPr lang="es-ES" sz="4000" dirty="0">
                <a:solidFill>
                  <a:schemeClr val="accent2"/>
                </a:solidFill>
                <a:latin typeface="Bahnschrift SemiCondensed" panose="020B0502040204020203" pitchFamily="34" charset="0"/>
              </a:rPr>
              <a:t>él salvará a su pueblo de sus pecados</a:t>
            </a:r>
            <a:r>
              <a:rPr lang="es-ES" sz="4000" dirty="0">
                <a:solidFill>
                  <a:schemeClr val="bg1"/>
                </a:solidFill>
                <a:latin typeface="Bahnschrift SemiCondensed" panose="020B0502040204020203" pitchFamily="34" charset="0"/>
              </a:rPr>
              <a:t>». 22 Todo esto sucedió para que se cumpliera lo que el Señor había dicho por medio del profeta: 23 «La virgen concebirá y dará a luz un hijo y lo llamarán </a:t>
            </a:r>
            <a:r>
              <a:rPr lang="es-ES" sz="4000" dirty="0">
                <a:solidFill>
                  <a:schemeClr val="accent2"/>
                </a:solidFill>
                <a:latin typeface="Bahnschrift SemiCondensed" panose="020B0502040204020203" pitchFamily="34" charset="0"/>
              </a:rPr>
              <a:t>Emanuel</a:t>
            </a:r>
            <a:r>
              <a:rPr lang="es-ES" sz="4000" dirty="0">
                <a:solidFill>
                  <a:schemeClr val="bg1"/>
                </a:solidFill>
                <a:latin typeface="Bahnschrift SemiCondensed" panose="020B0502040204020203" pitchFamily="34" charset="0"/>
              </a:rPr>
              <a:t>» (que significa «</a:t>
            </a:r>
            <a:r>
              <a:rPr lang="es-ES" sz="4000" dirty="0">
                <a:solidFill>
                  <a:schemeClr val="accent2"/>
                </a:solidFill>
                <a:latin typeface="Bahnschrift SemiCondensed" panose="020B0502040204020203" pitchFamily="34" charset="0"/>
              </a:rPr>
              <a:t>Dios con nosotros</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ECD7652-1060-B23B-5D52-44E9C5C26744}"/>
              </a:ext>
            </a:extLst>
          </p:cNvPr>
          <p:cNvSpPr txBox="1"/>
          <p:nvPr/>
        </p:nvSpPr>
        <p:spPr>
          <a:xfrm>
            <a:off x="685800" y="2335292"/>
            <a:ext cx="2137410" cy="369332"/>
          </a:xfrm>
          <a:prstGeom prst="rect">
            <a:avLst/>
          </a:prstGeom>
          <a:noFill/>
        </p:spPr>
        <p:txBody>
          <a:bodyPr wrap="square" rtlCol="0">
            <a:spAutoFit/>
          </a:bodyPr>
          <a:lstStyle/>
          <a:p>
            <a:pPr algn="ctr"/>
            <a:r>
              <a:rPr lang="fi-FI">
                <a:solidFill>
                  <a:schemeClr val="bg1"/>
                </a:solidFill>
              </a:rPr>
              <a:t>Mateo 1: 21-23 NVI </a:t>
            </a:r>
            <a:endParaRPr lang="es-DO" dirty="0">
              <a:solidFill>
                <a:schemeClr val="bg1"/>
              </a:solidFill>
            </a:endParaRPr>
          </a:p>
        </p:txBody>
      </p:sp>
    </p:spTree>
    <p:extLst>
      <p:ext uri="{BB962C8B-B14F-4D97-AF65-F5344CB8AC3E}">
        <p14:creationId xmlns:p14="http://schemas.microsoft.com/office/powerpoint/2010/main" val="411503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5909310"/>
          </a:xfrm>
          <a:prstGeom prst="rect">
            <a:avLst/>
          </a:prstGeom>
          <a:noFill/>
        </p:spPr>
        <p:txBody>
          <a:bodyPr wrap="square" rtlCol="0">
            <a:spAutoFit/>
          </a:bodyPr>
          <a:lstStyle/>
          <a:p>
            <a:pPr algn="ctr"/>
            <a:r>
              <a:rPr lang="es-ES" sz="5400" dirty="0">
                <a:solidFill>
                  <a:schemeClr val="bg1"/>
                </a:solidFill>
              </a:rPr>
              <a:t>Dios merece nuestra alabanza por ser quién es y por lo que ha hecho y está haciendo en nuestra vida. Dedica tiempo a ofrecer una oración de alabanza a Dios por ser quien es. </a:t>
            </a:r>
            <a:endParaRPr lang="es-DO" sz="54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6" y="2000738"/>
            <a:ext cx="4704862" cy="2862322"/>
          </a:xfrm>
          <a:prstGeom prst="rect">
            <a:avLst/>
          </a:prstGeom>
          <a:noFill/>
        </p:spPr>
        <p:txBody>
          <a:bodyPr wrap="square" rtlCol="0">
            <a:spAutoFit/>
          </a:bodyPr>
          <a:lstStyle/>
          <a:p>
            <a:r>
              <a:rPr lang="es-ES" sz="3600" dirty="0">
                <a:latin typeface="Bahnschrift SemiCondensed" panose="020B0502040204020203" pitchFamily="34" charset="0"/>
              </a:rPr>
              <a:t>¿Quieres alimentar una relación íntima y amorosa con Dios para conocerlo mejor por medio de su Palabra?</a:t>
            </a:r>
            <a:endParaRPr lang="es-DO" sz="36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441666" y="3305908"/>
            <a:ext cx="5067593" cy="769441"/>
          </a:xfrm>
          <a:prstGeom prst="rect">
            <a:avLst/>
          </a:prstGeom>
          <a:noFill/>
        </p:spPr>
        <p:txBody>
          <a:bodyPr wrap="square" rtlCol="0">
            <a:spAutoFit/>
          </a:bodyPr>
          <a:lstStyle/>
          <a:p>
            <a:r>
              <a:rPr lang="es-ES" sz="4400" dirty="0">
                <a:solidFill>
                  <a:schemeClr val="accent2">
                    <a:lumMod val="75000"/>
                  </a:schemeClr>
                </a:solidFill>
                <a:latin typeface="Bahnschrift SemiCondensed" panose="020B0502040204020203" pitchFamily="34" charset="0"/>
              </a:rPr>
              <a:t>Dios de amor y poder</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¿Cuál es el principal </a:t>
            </a:r>
          </a:p>
          <a:p>
            <a:pPr algn="ctr"/>
            <a:r>
              <a:rPr lang="es-ES" sz="3600">
                <a:latin typeface="Bahnschrift SemiCondensed" panose="020B0502040204020203" pitchFamily="34" charset="0"/>
              </a:rPr>
              <a:t>ataque de Satanás</a:t>
            </a:r>
          </a:p>
          <a:p>
            <a:pPr algn="ctr"/>
            <a:r>
              <a:rPr lang="es-ES" sz="3600">
                <a:latin typeface="Bahnschrift SemiCondensed" panose="020B0502040204020203" pitchFamily="34" charset="0"/>
              </a:rPr>
              <a:t> contra Dios?</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323987"/>
          </a:xfrm>
          <a:prstGeom prst="rect">
            <a:avLst/>
          </a:prstGeom>
          <a:noFill/>
        </p:spPr>
        <p:txBody>
          <a:bodyPr wrap="square" rtlCol="0">
            <a:spAutoFit/>
          </a:bodyPr>
          <a:lstStyle/>
          <a:p>
            <a:pPr algn="ctr"/>
            <a:r>
              <a:rPr lang="es-ES" sz="3000" dirty="0">
                <a:solidFill>
                  <a:schemeClr val="bg1"/>
                </a:solidFill>
                <a:latin typeface="Bahnschrift SemiCondensed" panose="020B0502040204020203" pitchFamily="34" charset="0"/>
              </a:rPr>
              <a:t>Desfigurar el </a:t>
            </a:r>
          </a:p>
          <a:p>
            <a:pPr algn="ctr"/>
            <a:r>
              <a:rPr lang="es-ES" sz="3000" dirty="0">
                <a:solidFill>
                  <a:schemeClr val="bg1"/>
                </a:solidFill>
                <a:latin typeface="Bahnschrift SemiCondensed" panose="020B0502040204020203" pitchFamily="34" charset="0"/>
              </a:rPr>
              <a:t>carácter de Dios para </a:t>
            </a:r>
          </a:p>
          <a:p>
            <a:pPr algn="ctr"/>
            <a:r>
              <a:rPr lang="es-ES" sz="3000" dirty="0">
                <a:solidFill>
                  <a:schemeClr val="bg1"/>
                </a:solidFill>
                <a:latin typeface="Bahnschrift SemiCondensed" panose="020B0502040204020203" pitchFamily="34" charset="0"/>
              </a:rPr>
              <a:t>generar desconfianza</a:t>
            </a:r>
          </a:p>
          <a:p>
            <a:pPr algn="ctr"/>
            <a:r>
              <a:rPr lang="es-ES" sz="3000" dirty="0">
                <a:solidFill>
                  <a:schemeClr val="bg1"/>
                </a:solidFill>
                <a:latin typeface="Bahnschrift SemiCondensed" panose="020B0502040204020203" pitchFamily="34" charset="0"/>
              </a:rPr>
              <a:t> y rebelión en la humanidad, como ocurrió con </a:t>
            </a:r>
          </a:p>
          <a:p>
            <a:pPr algn="ctr"/>
            <a:r>
              <a:rPr lang="es-ES" sz="3000" dirty="0">
                <a:solidFill>
                  <a:schemeClr val="bg1"/>
                </a:solidFill>
                <a:latin typeface="Bahnschrift SemiCondensed" panose="020B0502040204020203" pitchFamily="34" charset="0"/>
              </a:rPr>
              <a:t>Adán y Eva.</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268980" y="171450"/>
            <a:ext cx="8732520" cy="6186309"/>
          </a:xfrm>
          <a:prstGeom prst="rect">
            <a:avLst/>
          </a:prstGeom>
          <a:noFill/>
        </p:spPr>
        <p:txBody>
          <a:bodyPr wrap="square" rtlCol="0">
            <a:spAutoFit/>
          </a:bodyPr>
          <a:lstStyle/>
          <a:p>
            <a:r>
              <a:rPr lang="es-ES" sz="3300" dirty="0">
                <a:solidFill>
                  <a:schemeClr val="bg1"/>
                </a:solidFill>
                <a:latin typeface="Bahnschrift SemiCondensed" panose="020B0502040204020203" pitchFamily="34" charset="0"/>
              </a:rPr>
              <a:t>1 Pero la serpiente era astuta, más que todos los animales del campo que Jehová Dios había hecho; la cual dijo a la mujer: ¿</a:t>
            </a:r>
            <a:r>
              <a:rPr lang="es-ES" sz="3300" dirty="0">
                <a:solidFill>
                  <a:schemeClr val="accent2"/>
                </a:solidFill>
                <a:latin typeface="Bahnschrift SemiCondensed" panose="020B0502040204020203" pitchFamily="34" charset="0"/>
              </a:rPr>
              <a:t>Conque Dios os ha dicho: No comáis de todo árbol del huerto? </a:t>
            </a:r>
            <a:r>
              <a:rPr lang="es-ES" sz="3300" dirty="0">
                <a:solidFill>
                  <a:schemeClr val="bg1"/>
                </a:solidFill>
                <a:latin typeface="Bahnschrift SemiCondensed" panose="020B0502040204020203" pitchFamily="34" charset="0"/>
              </a:rPr>
              <a:t>2 Y la mujer respondió a la serpiente: Del fruto de los árboles del huerto podemos comer; 3 pero del fruto del árbol que está en medio del huerto dijo Dios: No comeréis de él, ni le tocaréis, para que no muráis. 4 Entonces la serpiente dijo a la mujer: </a:t>
            </a:r>
            <a:r>
              <a:rPr lang="es-ES" sz="3300" dirty="0">
                <a:solidFill>
                  <a:schemeClr val="accent2"/>
                </a:solidFill>
                <a:latin typeface="Bahnschrift SemiCondensed" panose="020B0502040204020203" pitchFamily="34" charset="0"/>
              </a:rPr>
              <a:t>No moriréis</a:t>
            </a:r>
            <a:r>
              <a:rPr lang="es-ES" sz="3300" dirty="0">
                <a:solidFill>
                  <a:schemeClr val="bg1"/>
                </a:solidFill>
                <a:latin typeface="Bahnschrift SemiCondensed" panose="020B0502040204020203" pitchFamily="34" charset="0"/>
              </a:rPr>
              <a:t>; 5 </a:t>
            </a:r>
            <a:r>
              <a:rPr lang="es-ES" sz="3300" dirty="0">
                <a:solidFill>
                  <a:schemeClr val="accent2"/>
                </a:solidFill>
                <a:latin typeface="Bahnschrift SemiCondensed" panose="020B0502040204020203" pitchFamily="34" charset="0"/>
              </a:rPr>
              <a:t>sino que sabe Dios que el día que comáis de él, serán abiertos vuestros ojos, y seréis como Dios, sabiendo el bien y el mal</a:t>
            </a:r>
            <a:r>
              <a:rPr lang="es-ES" sz="3300" dirty="0">
                <a:solidFill>
                  <a:schemeClr val="bg1"/>
                </a:solidFill>
                <a:latin typeface="Bahnschrift SemiCondensed" panose="020B0502040204020203" pitchFamily="34" charset="0"/>
              </a:rPr>
              <a:t>.</a:t>
            </a:r>
            <a:endParaRPr lang="es-DO" sz="33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Gen. 1: 1-5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6001643"/>
          </a:xfrm>
          <a:prstGeom prst="rect">
            <a:avLst/>
          </a:prstGeom>
          <a:noFill/>
        </p:spPr>
        <p:txBody>
          <a:bodyPr wrap="square" rtlCol="0">
            <a:spAutoFit/>
          </a:bodyPr>
          <a:lstStyle/>
          <a:p>
            <a:pPr algn="ctr"/>
            <a:r>
              <a:rPr lang="es-ES" sz="3200" dirty="0">
                <a:solidFill>
                  <a:schemeClr val="bg1"/>
                </a:solidFill>
              </a:rPr>
              <a:t>La Biblia ofrece la imagen más fiel, clara y coherente de Dios. Toda la Escritura trata de descorrer el velo que separa el mundo visible del invisible, demostrarnos de dónde venimos y adónde vamos y, en última instancia, quién tiene el control y cómo es él. Lucifer fue el primero en dudar del carácter de Dios. Esas dudas desembocaron en la mayor batalla de la historia del universo. En última instancia, el mensaje de Satanás a Eva fue este: «Dios te oculta información. No quiere lo mejor para ti. No puedes confiar en él». </a:t>
            </a:r>
            <a:endParaRPr lang="es-DO" sz="32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539261" y="2024185"/>
            <a:ext cx="2719755" cy="461665"/>
          </a:xfrm>
          <a:prstGeom prst="rect">
            <a:avLst/>
          </a:prstGeom>
          <a:noFill/>
        </p:spPr>
        <p:txBody>
          <a:bodyPr wrap="square" rtlCol="0">
            <a:spAutoFit/>
          </a:bodyPr>
          <a:lstStyle/>
          <a:p>
            <a:r>
              <a:rPr lang="es-DO" sz="2400" dirty="0">
                <a:solidFill>
                  <a:schemeClr val="bg1"/>
                </a:solidFill>
                <a:latin typeface="Bahnschrift SemiCondensed" panose="020B0502040204020203" pitchFamily="34" charset="0"/>
              </a:rPr>
              <a:t>Lección del domingo.</a:t>
            </a: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¿Por qué la santidad</a:t>
            </a:r>
          </a:p>
          <a:p>
            <a:pPr algn="ctr"/>
            <a:r>
              <a:rPr lang="es-ES" sz="3600">
                <a:latin typeface="Bahnschrift SemiCondensed" panose="020B0502040204020203" pitchFamily="34" charset="0"/>
              </a:rPr>
              <a:t> es el atributo </a:t>
            </a:r>
          </a:p>
          <a:p>
            <a:pPr algn="ctr"/>
            <a:r>
              <a:rPr lang="es-ES" sz="3600">
                <a:latin typeface="Bahnschrift SemiCondensed" panose="020B0502040204020203" pitchFamily="34" charset="0"/>
              </a:rPr>
              <a:t>fundamental de Dios?</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62277" y="2364154"/>
            <a:ext cx="3485661" cy="3754874"/>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 Porque garantiza</a:t>
            </a:r>
          </a:p>
          <a:p>
            <a:pPr algn="ctr"/>
            <a:r>
              <a:rPr lang="es-ES" sz="3400" dirty="0">
                <a:solidFill>
                  <a:schemeClr val="bg1"/>
                </a:solidFill>
                <a:latin typeface="Bahnschrift SemiCondensed" panose="020B0502040204020203" pitchFamily="34" charset="0"/>
              </a:rPr>
              <a:t> que su amor, poder y conocimiento sean totalmente puros, buenos y libres de egoísmo.</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71450"/>
            <a:ext cx="8732520" cy="6186309"/>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Lev. 20: 26 Habéis, pues, de serme santos, porque </a:t>
            </a:r>
            <a:r>
              <a:rPr lang="es-ES" sz="6600" dirty="0">
                <a:solidFill>
                  <a:schemeClr val="accent2"/>
                </a:solidFill>
                <a:latin typeface="Bahnschrift SemiCondensed" panose="020B0502040204020203" pitchFamily="34" charset="0"/>
              </a:rPr>
              <a:t>yo Jehová soy santo</a:t>
            </a:r>
            <a:r>
              <a:rPr lang="es-ES" sz="6600" dirty="0">
                <a:solidFill>
                  <a:schemeClr val="bg1"/>
                </a:solidFill>
                <a:latin typeface="Bahnschrift SemiCondensed" panose="020B0502040204020203" pitchFamily="34" charset="0"/>
              </a:rPr>
              <a:t>, y os he apartado de los pueblos para que seáis míos.</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Lev. 20: 26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5170646"/>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2 </a:t>
            </a:r>
            <a:r>
              <a:rPr lang="es-ES" sz="6600" dirty="0">
                <a:solidFill>
                  <a:schemeClr val="accent2"/>
                </a:solidFill>
                <a:latin typeface="Bahnschrift SemiCondensed" panose="020B0502040204020203" pitchFamily="34" charset="0"/>
              </a:rPr>
              <a:t>No hay santo como Jehová</a:t>
            </a:r>
            <a:r>
              <a:rPr lang="es-ES" sz="6600" dirty="0">
                <a:solidFill>
                  <a:schemeClr val="bg1"/>
                </a:solidFill>
                <a:latin typeface="Bahnschrift SemiCondensed" panose="020B0502040204020203" pitchFamily="34" charset="0"/>
              </a:rPr>
              <a:t>; Porque no hay ninguno fuera de ti, Y no hay refugio como el Dios nuestro.</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1 Samuel 2: 2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186309"/>
          </a:xfrm>
          <a:prstGeom prst="rect">
            <a:avLst/>
          </a:prstGeom>
          <a:noFill/>
        </p:spPr>
        <p:txBody>
          <a:bodyPr wrap="square" rtlCol="0">
            <a:spAutoFit/>
          </a:bodyPr>
          <a:lstStyle/>
          <a:p>
            <a:pPr algn="ctr"/>
            <a:r>
              <a:rPr lang="es-ES" sz="3600" dirty="0">
                <a:solidFill>
                  <a:schemeClr val="bg1"/>
                </a:solidFill>
              </a:rPr>
              <a:t>Cuando la Biblia describe a Dios como la expresión insuperable de la santidad, significa que él está totalmente separado del mal y del pecado. Así, la santidad de Dios es el fundamento de todos sus atributos. Solo la santidad de Dios hace posible que lo amemos de verdad. En consecuencia, la santidad es quizá la característica más importante que necesitamos entender del carácter de Dios. </a:t>
            </a:r>
            <a:endParaRPr lang="es-DO" sz="36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lunes.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73</TotalTime>
  <Words>990</Words>
  <Application>Microsoft Office PowerPoint</Application>
  <PresentationFormat>Panorámica</PresentationFormat>
  <Paragraphs>62</Paragraphs>
  <Slides>19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19</vt:i4>
      </vt:variant>
    </vt:vector>
  </HeadingPairs>
  <TitlesOfParts>
    <vt:vector size="24" baseType="lpstr">
      <vt:lpstr>Aptos</vt:lpstr>
      <vt:lpstr>Aptos Display</vt:lpstr>
      <vt:lpstr>Arial</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2</cp:revision>
  <dcterms:created xsi:type="dcterms:W3CDTF">2026-03-28T01:41:21Z</dcterms:created>
  <dcterms:modified xsi:type="dcterms:W3CDTF">2026-04-04T01:37:35Z</dcterms:modified>
</cp:coreProperties>
</file>